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5050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8148" autoAdjust="0"/>
  </p:normalViewPr>
  <p:slideViewPr>
    <p:cSldViewPr showGuides="1">
      <p:cViewPr varScale="1">
        <p:scale>
          <a:sx n="100" d="100"/>
          <a:sy n="100" d="100"/>
        </p:scale>
        <p:origin x="270" y="8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2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3" y="1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093"/>
            <a:ext cx="5436908" cy="390832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2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3" y="9426765"/>
            <a:ext cx="2946275" cy="49828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85303064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214657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82877" y="214657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86541531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907434674"/>
              </p:ext>
            </p:extLst>
          </p:nvPr>
        </p:nvGraphicFramePr>
        <p:xfrm>
          <a:off x="307975" y="2545824"/>
          <a:ext cx="4465638" cy="217932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7932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</a:t>
                      </a:r>
                      <a:endParaRPr lang="kk-KZ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133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Костанай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2026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5030317" y="215917"/>
            <a:ext cx="4531195" cy="201670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lvl="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 14 мая</a:t>
            </a:r>
          </a:p>
          <a:p>
            <a:pPr lvl="0" algn="ctr"/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мая до 20 ч. 14 мая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Температура 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ночью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8-10,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23-25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</a:p>
          <a:p>
            <a:pPr algn="just">
              <a:lnSpc>
                <a:spcPct val="107000"/>
              </a:lnSpc>
              <a:spcAft>
                <a:spcPts val="0"/>
              </a:spcAft>
            </a:pPr>
            <a:endParaRPr lang="ru-RU" sz="1200" b="1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07000"/>
              </a:lnSpc>
              <a:spcAft>
                <a:spcPts val="0"/>
              </a:spcAft>
            </a:pPr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на ночь 15 мая</a:t>
            </a: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с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20 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14 мая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08 </a:t>
            </a:r>
            <a:r>
              <a:rPr 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ч. </a:t>
            </a: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15 мая</a:t>
            </a:r>
            <a:endParaRPr lang="ru-RU" sz="1200" dirty="0" smtClean="0">
              <a:solidFill>
                <a:prstClr val="black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lnSpc>
                <a:spcPct val="107000"/>
              </a:lnSpc>
              <a:spcAft>
                <a:spcPts val="800"/>
              </a:spcAft>
            </a:pP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5-10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10-12 </a:t>
            </a:r>
            <a:r>
              <a:rPr lang="ru-RU" sz="1200" dirty="0" smtClean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8105386"/>
              </p:ext>
            </p:extLst>
          </p:nvPr>
        </p:nvGraphicFramePr>
        <p:xfrm>
          <a:off x="5018365" y="6528147"/>
          <a:ext cx="4687163" cy="320040"/>
        </p:xfrm>
        <a:graphic>
          <a:graphicData uri="http://schemas.openxmlformats.org/drawingml/2006/table">
            <a:tbl>
              <a:tblPr/>
              <a:tblGrid>
                <a:gridCol w="468716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132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</a:t>
                      </a: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согласно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 ДСМ - 70</a:t>
                      </a:r>
                      <a:r>
                        <a:rPr lang="ru-RU" sz="7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Calibri" panose="020F0502020204030204" pitchFamily="34" charset="0"/>
                          <a:ea typeface="+mn-ea"/>
                          <a:cs typeface="+mn-cs"/>
                        </a:rPr>
                        <a:t> от 3 августа 2022 года.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52858" y="3883936"/>
            <a:ext cx="4933819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sz="1200" b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endParaRPr lang="ru-RU" sz="1200" b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13 мая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52928592"/>
              </p:ext>
            </p:extLst>
          </p:nvPr>
        </p:nvGraphicFramePr>
        <p:xfrm>
          <a:off x="5028643" y="4409478"/>
          <a:ext cx="4691064" cy="20808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68573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76683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603698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концентрация мкг/м3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РМ-2,5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68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0.424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18316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Взвешенные частицы РМ-10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</a:endParaRP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0.243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158630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391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76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0.378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29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0.073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54148">
                <a:tc>
                  <a:txBody>
                    <a:bodyPr/>
                    <a:lstStyle/>
                    <a:p>
                      <a:pPr algn="l" fontAlgn="b"/>
                      <a:r>
                        <a:rPr lang="ru-RU" sz="1000" b="0" i="0" u="none" strike="noStrike" smtClean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  <a:endParaRPr lang="ru-RU" sz="1000" b="0" i="0" u="none" strike="noStrike" dirty="0">
                        <a:solidFill>
                          <a:srgbClr val="000000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 panose="020F0502020204030204" pitchFamily="34" charset="0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</a:tbl>
          </a:graphicData>
        </a:graphic>
      </p:graphicFrame>
      <p:sp>
        <p:nvSpPr>
          <p:cNvPr id="20" name="TextBox 13"/>
          <p:cNvSpPr txBox="1"/>
          <p:nvPr/>
        </p:nvSpPr>
        <p:spPr>
          <a:xfrm>
            <a:off x="5023503" y="2775454"/>
            <a:ext cx="4676885" cy="830997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Метеорологические условия будут способствовать рассеиванию загрязняющих веществ в атмосфере города.</a:t>
            </a:r>
          </a:p>
          <a:p>
            <a:pPr lvl="0" indent="182563" algn="just"/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целом по городу ожидается пониженный уровень  загрязнения воздуха.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92060" y="297953"/>
            <a:ext cx="4661089" cy="132343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0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Костанай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0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0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000" i="1" dirty="0"/>
              <a:t>№ 1 – улица </a:t>
            </a:r>
            <a:r>
              <a:rPr lang="ru-RU" sz="1000" i="1" dirty="0" err="1"/>
              <a:t>Каирбекова</a:t>
            </a:r>
            <a:r>
              <a:rPr lang="ru-RU" sz="1000" i="1" dirty="0"/>
              <a:t>, 379;</a:t>
            </a:r>
            <a:endParaRPr lang="ru-RU" sz="1000" dirty="0"/>
          </a:p>
          <a:p>
            <a:r>
              <a:rPr lang="ru-RU" sz="1000" i="1" dirty="0"/>
              <a:t>№ 3 – улица </a:t>
            </a:r>
            <a:r>
              <a:rPr lang="ru-RU" sz="1000" i="1" dirty="0" err="1"/>
              <a:t>Дощанова</a:t>
            </a:r>
            <a:r>
              <a:rPr lang="ru-RU" sz="1000" i="1" dirty="0"/>
              <a:t>, 43</a:t>
            </a:r>
            <a:r>
              <a:rPr lang="kk-KZ" sz="1000" i="1" dirty="0"/>
              <a:t>;</a:t>
            </a:r>
            <a:endParaRPr lang="ru-RU" sz="1000" dirty="0"/>
          </a:p>
          <a:p>
            <a:r>
              <a:rPr lang="ru-RU" sz="1000" i="1" dirty="0"/>
              <a:t>№ 2 - улица Бородина, район дома №142;</a:t>
            </a:r>
            <a:endParaRPr lang="ru-RU" sz="1000" dirty="0"/>
          </a:p>
          <a:p>
            <a:r>
              <a:rPr lang="ru-RU" sz="1000" i="1" dirty="0"/>
              <a:t>№ 4 - улица Маяковского.</a:t>
            </a:r>
            <a:endParaRPr lang="ru-RU" sz="1000" dirty="0"/>
          </a:p>
          <a:p>
            <a:pPr eaLnBrk="0" hangingPunct="0"/>
            <a:r>
              <a:rPr lang="ru-RU" altLang="ru-RU" sz="1000" dirty="0">
                <a:latin typeface="Calibri" panose="020F0502020204030204" pitchFamily="34" charset="0"/>
              </a:rPr>
              <a:t> </a:t>
            </a: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972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98170" y="4238714"/>
            <a:ext cx="4291013" cy="1718979"/>
            <a:chOff x="430190" y="3938039"/>
            <a:chExt cx="4291013" cy="179101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89236128"/>
                </p:ext>
              </p:extLst>
            </p:nvPr>
          </p:nvGraphicFramePr>
          <p:xfrm>
            <a:off x="430190" y="5029011"/>
            <a:ext cx="4035777" cy="700042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kk-KZ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71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lab_kos</a:t>
                        </a:r>
                        <a:r>
                          <a:rPr lang="en-US" altLang="x-none" sz="800" b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marL="0" marR="0" lvl="0" indent="0" algn="l" defTabSz="914400" rtl="0" eaLnBrk="1" fontAlgn="auto" latinLnBrk="0" hangingPunct="1">
                          <a:lnSpc>
                            <a:spcPct val="100000"/>
                          </a:lnSpc>
                          <a:spcBef>
                            <a:spcPts val="0"/>
                          </a:spcBef>
                          <a:spcAft>
                            <a:spcPts val="0"/>
                          </a:spcAft>
                          <a:buClrTx/>
                          <a:buSzTx/>
                          <a:buFontTx/>
                          <a:buNone/>
                          <a:tabLst/>
                          <a:defRPr/>
                        </a:pP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kumimoji="0" lang="ru-RU" sz="800" b="0" i="0" u="none" strike="noStrike" kern="1200" cap="none" spc="0" normalizeH="0" baseline="0" noProof="0" dirty="0" err="1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Метео</a:t>
                        </a:r>
                        <a:r>
                          <a:rPr kumimoji="0" lang="ru-RU" sz="800" b="0" i="0" u="none" strike="noStrike" kern="1200" cap="none" spc="0" normalizeH="0" baseline="0" noProof="0" dirty="0" smtClean="0">
                            <a:ln>
                              <a:noFill/>
                            </a:ln>
                            <a:solidFill>
                              <a:prstClr val="black"/>
                            </a:solidFill>
                            <a:effectLst/>
                            <a:uLnTx/>
                            <a:uFillTx/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 прогнозов</a:t>
                        </a:r>
                        <a:endParaRPr kumimoji="0" lang="ru-RU" altLang="en-US" sz="800" b="0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black"/>
                          </a:solidFill>
                          <a:effectLst/>
                          <a:uLnTx/>
                          <a:uFillTx/>
                          <a:latin typeface="Times New Roman" panose="02020603050405020304" pitchFamily="18" charset="0"/>
                          <a:ea typeface="Times New Roman" panose="02020603050405020304" pitchFamily="18" charset="0"/>
                          <a:cs typeface="+mn-cs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4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omp_kos@meteo.kz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475271" y="4146224"/>
              <a:ext cx="181171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</a:t>
              </a:r>
              <a:r>
                <a:rPr lang="en-US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</a:t>
              </a:r>
              <a:r>
                <a:rPr lang="kk-KZ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Костанай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Дощанова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43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430190" y="39380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26512" y="1287466"/>
            <a:ext cx="4835024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757086987"/>
              </p:ext>
            </p:extLst>
          </p:nvPr>
        </p:nvGraphicFramePr>
        <p:xfrm>
          <a:off x="5001417" y="514404"/>
          <a:ext cx="4730011" cy="815340"/>
        </p:xfrm>
        <a:graphic>
          <a:graphicData uri="http://schemas.openxmlformats.org/drawingml/2006/table">
            <a:tbl>
              <a:tblPr/>
              <a:tblGrid>
                <a:gridCol w="103170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98308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6189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3219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273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0,08 ≤ Р &lt; 0,14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336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3852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0" name="Прямоугольник 1"/>
          <p:cNvSpPr/>
          <p:nvPr/>
        </p:nvSpPr>
        <p:spPr>
          <a:xfrm>
            <a:off x="5072552" y="6167662"/>
            <a:ext cx="4521389" cy="306705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а: Н. Казиева/ Б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 Искакова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1" name="Прямоугольник 20"/>
          <p:cNvSpPr/>
          <p:nvPr/>
        </p:nvSpPr>
        <p:spPr>
          <a:xfrm>
            <a:off x="4926653" y="1989019"/>
            <a:ext cx="4808537" cy="3693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3959562129"/>
              </p:ext>
            </p:extLst>
          </p:nvPr>
        </p:nvGraphicFramePr>
        <p:xfrm>
          <a:off x="5017189" y="2303856"/>
          <a:ext cx="4680158" cy="2225518"/>
        </p:xfrm>
        <a:graphic>
          <a:graphicData uri="http://schemas.openxmlformats.org/drawingml/2006/table">
            <a:tbl>
              <a:tblPr/>
              <a:tblGrid>
                <a:gridCol w="727899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95225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6603" y="4545009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35572</TotalTime>
  <Words>570</Words>
  <Application>Microsoft Office PowerPoint</Application>
  <PresentationFormat>Лист A4 (210x297 мм)</PresentationFormat>
  <Paragraphs>98</Paragraphs>
  <Slides>2</Slides>
  <Notes>1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5701</cp:revision>
  <cp:lastPrinted>2025-12-12T07:56:19Z</cp:lastPrinted>
  <dcterms:created xsi:type="dcterms:W3CDTF">2018-03-27T06:03:00Z</dcterms:created>
  <dcterms:modified xsi:type="dcterms:W3CDTF">2026-05-13T06:43:48Z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